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media/image5.jpg" ContentType="image/jpeg"/>
  <Override PartName="/ppt/media/image9.jpg" ContentType="image/jpeg"/>
  <Override PartName="/ppt/media/image11.jpg" ContentType="image/jpeg"/>
  <Override PartName="/ppt/media/image15.jpg" ContentType="image/jpeg"/>
  <Override PartName="/ppt/media/image2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1" r:id="rId2"/>
    <p:sldId id="282" r:id="rId3"/>
    <p:sldId id="263" r:id="rId4"/>
    <p:sldId id="284" r:id="rId5"/>
    <p:sldId id="265" r:id="rId6"/>
    <p:sldId id="285" r:id="rId7"/>
    <p:sldId id="287" r:id="rId8"/>
    <p:sldId id="286" r:id="rId9"/>
    <p:sldId id="290" r:id="rId10"/>
    <p:sldId id="288" r:id="rId11"/>
    <p:sldId id="264" r:id="rId12"/>
    <p:sldId id="289" r:id="rId13"/>
    <p:sldId id="291" r:id="rId14"/>
    <p:sldId id="292" r:id="rId15"/>
    <p:sldId id="293" r:id="rId16"/>
    <p:sldId id="295" r:id="rId17"/>
    <p:sldId id="294" r:id="rId18"/>
    <p:sldId id="296" r:id="rId19"/>
    <p:sldId id="29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68" d="100"/>
          <a:sy n="68" d="100"/>
        </p:scale>
        <p:origin x="48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7663B-01EE-4D27-B6B8-967932AFFB1A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04E83-3A76-47C2-B23E-88D5C2E17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4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8D1-F151-4A1A-AFA6-1FCB5125A92E}" type="datetime1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0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2360F-72F0-40E4-9497-E500D92B1CFF}" type="datetime1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37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16CB8-DFD9-47B7-B7FB-CD991A84E186}" type="datetime1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1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2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C26D-52F0-48CD-A26B-03EAFD2B9DF3}" type="datetime1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0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BBECA-3C0A-4CD9-9812-4FBF50F0829F}" type="datetime1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4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F0E8-360B-4BB4-8873-CE1C24987C49}" type="datetime1">
              <a:rPr lang="en-US" smtClean="0"/>
              <a:t>8/7/2024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C237-DA93-4873-9F13-2D421E4D5784}" type="datetime1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3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7881F-D2DD-4759-A335-6ECF54EA6174}" type="datetime1">
              <a:rPr lang="en-US" smtClean="0"/>
              <a:t>8/7/2024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2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FE89D-0E68-4F88-8280-A11E17E07B1E}" type="datetime1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6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0482-3831-4044-A267-EC94C1533077}" type="datetime1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52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8A5E2-79BB-466B-93AD-FE62946A96F1}" type="datetime1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avi1212.github.io/Drawing_app_2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vi1212/Drawing_app_2/actions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273545"/>
            <a:ext cx="8074325" cy="1257442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Developing an eye-movement controlled art program for research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8157" y="1750711"/>
            <a:ext cx="11046643" cy="4605639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Ø"/>
            </a:pPr>
            <a:r>
              <a:rPr lang="he-IL" sz="3200" dirty="0"/>
              <a:t>מספר פרוייקט-23112774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sz="3200" dirty="0"/>
              <a:t>מציגים: לביא </a:t>
            </a:r>
            <a:r>
              <a:rPr lang="he-IL" sz="3200" dirty="0" err="1"/>
              <a:t>שטמלר</a:t>
            </a:r>
            <a:r>
              <a:rPr lang="he-IL" sz="3200" dirty="0"/>
              <a:t> </a:t>
            </a:r>
            <a:r>
              <a:rPr lang="en-US" sz="3200" dirty="0"/>
              <a:t>316342096</a:t>
            </a:r>
            <a:endParaRPr lang="he-IL" sz="3200" dirty="0"/>
          </a:p>
          <a:p>
            <a:pPr marL="0" indent="0" algn="r" rtl="1">
              <a:buNone/>
            </a:pPr>
            <a:r>
              <a:rPr lang="he-IL" sz="3200" dirty="0"/>
              <a:t>	    לאנה אסולין </a:t>
            </a:r>
            <a:r>
              <a:rPr lang="en-US" sz="3200" dirty="0"/>
              <a:t>328945183</a:t>
            </a:r>
            <a:endParaRPr lang="he-IL" sz="3200" dirty="0"/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sz="3200" dirty="0"/>
              <a:t>שם המנחה: פרופ' גייסון פרידמן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sz="3200" dirty="0"/>
              <a:t>מקום ביצוע הפרויקט</a:t>
            </a:r>
            <a:r>
              <a:rPr lang="en-US" sz="3200" dirty="0"/>
              <a:t>: </a:t>
            </a:r>
            <a:r>
              <a:rPr lang="he-IL" sz="3200" dirty="0"/>
              <a:t>אוניברסיטת תל אביב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sz="3200" dirty="0"/>
              <a:t>אישור מנחה: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838200" y="6401892"/>
            <a:ext cx="2925419" cy="365125"/>
          </a:xfrm>
        </p:spPr>
        <p:txBody>
          <a:bodyPr/>
          <a:lstStyle/>
          <a:p>
            <a:fld id="{EF352739-273F-4728-8B1A-480EEBF683AC}" type="datetime1">
              <a:rPr lang="en-US" b="1" smtClean="0"/>
              <a:t>8/7/2024</a:t>
            </a:fld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z="2800" b="1" smtClean="0"/>
              <a:t>1</a:t>
            </a:fld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34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 amt="9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ציור עיגול">
            <a:hlinkClick r:id="" action="ppaction://media"/>
            <a:extLst>
              <a:ext uri="{FF2B5EF4-FFF2-40B4-BE49-F238E27FC236}">
                <a16:creationId xmlns:a16="http://schemas.microsoft.com/office/drawing/2014/main" id="{911B4796-B79D-4650-8295-09910987D2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263899" y="0"/>
            <a:ext cx="15455899" cy="685800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F325CC6-87CA-487B-BAE7-997FA010D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0" y="250825"/>
            <a:ext cx="2832100" cy="1325563"/>
          </a:xfrm>
        </p:spPr>
        <p:txBody>
          <a:bodyPr/>
          <a:lstStyle/>
          <a:p>
            <a:pPr algn="ctr"/>
            <a:r>
              <a:rPr lang="he-IL" dirty="0">
                <a:solidFill>
                  <a:srgbClr val="FF0000"/>
                </a:solidFill>
              </a:rPr>
              <a:t>הדגמה - ציור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029589E-C8B0-45E4-A290-8085DAF60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8/7/2024</a:t>
            </a:fld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9F5BCCF3-5EBC-4BA9-A4F1-99893D203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7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E8AD81-0589-975C-21C3-294F2CA66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7409" y="1163174"/>
            <a:ext cx="3837540" cy="5988050"/>
          </a:xfrm>
        </p:spPr>
        <p:txBody>
          <a:bodyPr>
            <a:normAutofit/>
          </a:bodyPr>
          <a:lstStyle/>
          <a:p>
            <a:pPr algn="r" rtl="1">
              <a:lnSpc>
                <a:spcPct val="100000"/>
              </a:lnSpc>
            </a:pPr>
            <a:r>
              <a:rPr lang="he-IL" dirty="0"/>
              <a:t>שליטה בהגדרות הזמן וה-</a:t>
            </a:r>
            <a:r>
              <a:rPr lang="en-US" dirty="0"/>
              <a:t>Threshold</a:t>
            </a:r>
            <a:r>
              <a:rPr lang="he-IL" dirty="0"/>
              <a:t> לטובת</a:t>
            </a:r>
            <a:br>
              <a:rPr lang="en-US" dirty="0"/>
            </a:br>
            <a:r>
              <a:rPr lang="he-IL" dirty="0"/>
              <a:t> ה-'לחיצת שהייה'.</a:t>
            </a:r>
          </a:p>
          <a:p>
            <a:pPr algn="r" rtl="1">
              <a:lnSpc>
                <a:spcPct val="200000"/>
              </a:lnSpc>
            </a:pPr>
            <a:r>
              <a:rPr lang="he-IL" dirty="0"/>
              <a:t>אופציה למוזיקה.</a:t>
            </a:r>
          </a:p>
          <a:p>
            <a:pPr algn="r" rtl="1">
              <a:lnSpc>
                <a:spcPct val="150000"/>
              </a:lnSpc>
            </a:pPr>
            <a:r>
              <a:rPr lang="he-IL" dirty="0"/>
              <a:t>רמות תמונה שונות.</a:t>
            </a:r>
          </a:p>
          <a:p>
            <a:pPr algn="r" rtl="1">
              <a:lnSpc>
                <a:spcPct val="110000"/>
              </a:lnSpc>
            </a:pPr>
            <a:r>
              <a:rPr lang="he-IL" dirty="0"/>
              <a:t>פונקציות נוספות והורדת נתוני מבט העיניים.</a:t>
            </a:r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buNone/>
            </a:pPr>
            <a:endParaRPr lang="he-IL" dirty="0"/>
          </a:p>
          <a:p>
            <a:pPr lvl="1" algn="r" rtl="1"/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E5634-29A6-4D3F-A780-389DB69D69FF}"/>
              </a:ext>
            </a:extLst>
          </p:cNvPr>
          <p:cNvSpPr txBox="1"/>
          <p:nvPr/>
        </p:nvSpPr>
        <p:spPr>
          <a:xfrm>
            <a:off x="445678" y="521276"/>
            <a:ext cx="302338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4000" b="1" u="sng" dirty="0"/>
              <a:t>דף הגדרות:</a:t>
            </a:r>
          </a:p>
        </p:txBody>
      </p:sp>
    </p:spTree>
    <p:extLst>
      <p:ext uri="{BB962C8B-B14F-4D97-AF65-F5344CB8AC3E}">
        <p14:creationId xmlns:p14="http://schemas.microsoft.com/office/powerpoint/2010/main" val="3664733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928B94B-313F-4E0F-A53A-97670E7AF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1685925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הדגמה באתר: </a:t>
            </a:r>
            <a:r>
              <a:rPr lang="en-US" dirty="0">
                <a:hlinkClick r:id="rId3"/>
              </a:rPr>
              <a:t>https://lavi1212.github.io/Drawing_app_2/</a:t>
            </a:r>
            <a:endParaRPr lang="he-IL" dirty="0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621AFC2-2F83-4F3C-8EB8-C347D9F7A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8/7/2024</a:t>
            </a:fld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C65530C8-8E1F-4578-B696-5DA0C30AE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25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928B94B-313F-4E0F-A53A-97670E7AF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29" y="238125"/>
            <a:ext cx="10515600" cy="1325563"/>
          </a:xfrm>
        </p:spPr>
        <p:txBody>
          <a:bodyPr/>
          <a:lstStyle/>
          <a:p>
            <a:pPr algn="r"/>
            <a:r>
              <a:rPr lang="he-IL" b="1" u="sng" dirty="0"/>
              <a:t>תוצאות ומסקנות: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621AFC2-2F83-4F3C-8EB8-C347D9F7A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8/7/2024</a:t>
            </a:fld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C65530C8-8E1F-4578-B696-5DA0C30AE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3EC8B43-489A-4DF9-95F2-D67F166CB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29" y="1563688"/>
            <a:ext cx="10605939" cy="4137246"/>
          </a:xfrm>
        </p:spPr>
        <p:txBody>
          <a:bodyPr>
            <a:normAutofit/>
          </a:bodyPr>
          <a:lstStyle/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dirty="0"/>
              <a:t>נעשה ניסוי על 10 אנשים (חולה אחד ב-</a:t>
            </a:r>
            <a:r>
              <a:rPr lang="en-US" dirty="0"/>
              <a:t>ALS</a:t>
            </a:r>
            <a:r>
              <a:rPr lang="he-IL" dirty="0"/>
              <a:t>).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dirty="0"/>
              <a:t>שיפור דיוק הציור על ידי המצפן:</a:t>
            </a:r>
          </a:p>
          <a:p>
            <a:pPr lvl="1" algn="r" rtl="1">
              <a:lnSpc>
                <a:spcPct val="100000"/>
              </a:lnSpc>
            </a:pPr>
            <a:r>
              <a:rPr lang="he-IL" dirty="0"/>
              <a:t>מדד איכות הציור נמדד על ידי מבחן </a:t>
            </a:r>
            <a:r>
              <a:rPr lang="en-US" dirty="0"/>
              <a:t>MOS</a:t>
            </a:r>
            <a:r>
              <a:rPr lang="he-IL" dirty="0"/>
              <a:t> (מצורף בשקופית הבאה), כאשר המטרה הייתה לעבור את הציון 6 בכל אחת מהצורות.</a:t>
            </a:r>
          </a:p>
          <a:p>
            <a:pPr lvl="1" algn="r" rtl="1">
              <a:lnSpc>
                <a:spcPct val="100000"/>
              </a:lnSpc>
            </a:pPr>
            <a:r>
              <a:rPr lang="he-IL" dirty="0"/>
              <a:t>התוצאות שהתקבלו:</a:t>
            </a:r>
          </a:p>
          <a:p>
            <a:pPr lvl="1" algn="r" rtl="1">
              <a:lnSpc>
                <a:spcPct val="100000"/>
              </a:lnSpc>
            </a:pPr>
            <a:endParaRPr lang="he-IL" dirty="0"/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he-IL" dirty="0"/>
          </a:p>
        </p:txBody>
      </p:sp>
      <p:graphicFrame>
        <p:nvGraphicFramePr>
          <p:cNvPr id="7" name="טבלה 6">
            <a:extLst>
              <a:ext uri="{FF2B5EF4-FFF2-40B4-BE49-F238E27FC236}">
                <a16:creationId xmlns:a16="http://schemas.microsoft.com/office/drawing/2014/main" id="{F6A0E10F-0DF4-4C9B-9408-8BB12DE95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996606"/>
              </p:ext>
            </p:extLst>
          </p:nvPr>
        </p:nvGraphicFramePr>
        <p:xfrm>
          <a:off x="5975335" y="4066508"/>
          <a:ext cx="5346108" cy="2126900"/>
        </p:xfrm>
        <a:graphic>
          <a:graphicData uri="http://schemas.openxmlformats.org/drawingml/2006/table">
            <a:tbl>
              <a:tblPr rtl="1" firstRow="1" firstCol="1" bandRow="1"/>
              <a:tblGrid>
                <a:gridCol w="1925695">
                  <a:extLst>
                    <a:ext uri="{9D8B030D-6E8A-4147-A177-3AD203B41FA5}">
                      <a16:colId xmlns:a16="http://schemas.microsoft.com/office/drawing/2014/main" val="2973293077"/>
                    </a:ext>
                  </a:extLst>
                </a:gridCol>
                <a:gridCol w="3420413">
                  <a:extLst>
                    <a:ext uri="{9D8B030D-6E8A-4147-A177-3AD203B41FA5}">
                      <a16:colId xmlns:a16="http://schemas.microsoft.com/office/drawing/2014/main" val="125332113"/>
                    </a:ext>
                  </a:extLst>
                </a:gridCol>
              </a:tblGrid>
              <a:tr h="425380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צורה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ציון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MOS</a:t>
                      </a:r>
                      <a:r>
                        <a:rPr lang="he-IL" sz="20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ממוצע 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7190919"/>
                  </a:ext>
                </a:extLst>
              </a:tr>
              <a:tr h="425380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מלבן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7.77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729187"/>
                  </a:ext>
                </a:extLst>
              </a:tr>
              <a:tr h="425380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20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אלכסונים</a:t>
                      </a:r>
                      <a:endParaRPr lang="en-US" sz="2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7.55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2173"/>
                  </a:ext>
                </a:extLst>
              </a:tr>
              <a:tr h="425380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302260" algn="l"/>
                          <a:tab pos="767080" algn="ctr"/>
                        </a:tabLst>
                      </a:pPr>
                      <a:r>
                        <a:rPr lang="he-IL" sz="20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עיגול</a:t>
                      </a:r>
                      <a:endParaRPr lang="en-US" sz="2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6.33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6277312"/>
                  </a:ext>
                </a:extLst>
              </a:tr>
              <a:tr h="425380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302260" algn="l"/>
                          <a:tab pos="767080" algn="ctr"/>
                        </a:tabLst>
                      </a:pPr>
                      <a:r>
                        <a:rPr lang="he-IL" sz="20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משולש</a:t>
                      </a:r>
                      <a:endParaRPr lang="en-US" sz="2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7.88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480878"/>
                  </a:ext>
                </a:extLst>
              </a:tr>
            </a:tbl>
          </a:graphicData>
        </a:graphic>
      </p:graphicFrame>
      <p:pic>
        <p:nvPicPr>
          <p:cNvPr id="8" name="תמונה 7">
            <a:extLst>
              <a:ext uri="{FF2B5EF4-FFF2-40B4-BE49-F238E27FC236}">
                <a16:creationId xmlns:a16="http://schemas.microsoft.com/office/drawing/2014/main" id="{F25C5350-6584-43FB-8929-3AED16170A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55" y="3999747"/>
            <a:ext cx="5346108" cy="226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07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32AD0D-FEC6-4066-874F-B13BC59AF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43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מבחן </a:t>
            </a:r>
            <a:r>
              <a:rPr lang="en-US" dirty="0"/>
              <a:t>MOS</a:t>
            </a:r>
            <a:endParaRPr lang="he-IL" dirty="0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3D09DCB-E095-4FB0-9A31-23EB6E08E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8/7/2024</a:t>
            </a:fld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73FCD58-6EE4-41C8-BA8D-4F9E7EC44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14</a:t>
            </a:fld>
            <a:endParaRPr lang="en-US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46FD4A70-45A6-4444-BE57-399848374A4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1"/>
          <a:stretch/>
        </p:blipFill>
        <p:spPr>
          <a:xfrm>
            <a:off x="1673409" y="1387366"/>
            <a:ext cx="8845182" cy="53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64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928B94B-313F-4E0F-A53A-97670E7AF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r"/>
            <a:r>
              <a:rPr lang="he-IL" b="1" u="sng" dirty="0"/>
              <a:t>תוצאות ומסקנות - המשך: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621AFC2-2F83-4F3C-8EB8-C347D9F7A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8/7/2024</a:t>
            </a:fld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C65530C8-8E1F-4578-B696-5DA0C30AE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3EC8B43-489A-4DF9-95F2-D67F166CB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0239"/>
            <a:ext cx="10605939" cy="4137246"/>
          </a:xfrm>
        </p:spPr>
        <p:txBody>
          <a:bodyPr>
            <a:normAutofit/>
          </a:bodyPr>
          <a:lstStyle/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dirty="0"/>
              <a:t>יכולת הצביעה נמדדה על ידי יכולת צביעת צורות בזמן מהיר וביצוע מבחן </a:t>
            </a:r>
            <a:r>
              <a:rPr lang="en-US" dirty="0"/>
              <a:t>SUS</a:t>
            </a:r>
            <a:r>
              <a:rPr lang="he-IL" dirty="0"/>
              <a:t> עם ממוצע מעל 70. התוצאה הסופית: </a:t>
            </a:r>
            <a:r>
              <a:rPr lang="he-IL" dirty="0">
                <a:solidFill>
                  <a:srgbClr val="FF0000"/>
                </a:solidFill>
              </a:rPr>
              <a:t>79.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dirty="0"/>
              <a:t>את שמירת מיקום של תזוזות העיניים, ניתן להוריד בהגדרות (</a:t>
            </a:r>
            <a:r>
              <a:rPr lang="en-US" dirty="0"/>
              <a:t>Download Matrix</a:t>
            </a:r>
            <a:r>
              <a:rPr lang="he-IL" dirty="0"/>
              <a:t>) ישירות למחשב בתור קובץ אקסל. דיוק הזמנים הינו על מילי-שניות.</a:t>
            </a:r>
            <a:br>
              <a:rPr lang="en-US" dirty="0"/>
            </a:br>
            <a:endParaRPr lang="he-IL" dirty="0"/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dirty="0"/>
              <a:t>התוצאות מראות על שיפור ניכר ביכולת הצביעה ויכולת הציור וכמו כן מציינות כי הממשק ידידותי למשתמש.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49193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32AD0D-FEC6-4066-874F-B13BC59AF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51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מבחן </a:t>
            </a:r>
            <a:r>
              <a:rPr lang="en-US" dirty="0"/>
              <a:t>SUS</a:t>
            </a:r>
            <a:endParaRPr lang="he-IL" dirty="0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3D09DCB-E095-4FB0-9A31-23EB6E08E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8/7/2024</a:t>
            </a:fld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73FCD58-6EE4-41C8-BA8D-4F9E7EC44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16</a:t>
            </a:fld>
            <a:endParaRPr lang="en-US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2B167402-872E-43B3-852B-C8AD7F24F8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653" y="1152252"/>
            <a:ext cx="7899872" cy="538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15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928B94B-313F-4E0F-A53A-97670E7AF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r"/>
            <a:r>
              <a:rPr lang="he-IL" b="1" u="sng" dirty="0"/>
              <a:t>הצעות להמשך: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621AFC2-2F83-4F3C-8EB8-C347D9F7A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8/7/2024</a:t>
            </a:fld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C65530C8-8E1F-4578-B696-5DA0C30AE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B3EC8B43-489A-4DF9-95F2-D67F166CB7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085" y="1364792"/>
                <a:ext cx="11114201" cy="5356683"/>
              </a:xfrm>
            </p:spPr>
            <p:txBody>
              <a:bodyPr>
                <a:normAutofit/>
              </a:bodyPr>
              <a:lstStyle/>
              <a:p>
                <a:pPr algn="r" rtl="1">
                  <a:buFont typeface="Wingdings" panose="05000000000000000000" pitchFamily="2" charset="2"/>
                  <a:buChar char="Ø"/>
                </a:pPr>
                <a:r>
                  <a:rPr lang="he-IL" dirty="0"/>
                  <a:t>שיפור המערכת:</a:t>
                </a:r>
              </a:p>
              <a:p>
                <a:pPr algn="r" rtl="1"/>
                <a:r>
                  <a:rPr lang="he-IL" dirty="0"/>
                  <a:t>ניתן להפעיל אלגוריתם המזהה קווים ישרים ו/או בזוויות מסוימות (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60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°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he-IL" dirty="0"/>
                  <a:t>).</a:t>
                </a:r>
              </a:p>
              <a:p>
                <a:pPr algn="r" rtl="1"/>
                <a:r>
                  <a:rPr lang="he-IL" dirty="0"/>
                  <a:t>להוסיף עוד צורות מובנות של אובייקטים שונים לטובת הציורים</a:t>
                </a:r>
              </a:p>
              <a:p>
                <a:pPr algn="r" rtl="1"/>
                <a:r>
                  <a:rPr lang="he-IL" dirty="0"/>
                  <a:t>ניתן לייצר אפליקציה שתעבוד במחשב/</a:t>
                </a:r>
                <a:r>
                  <a:rPr lang="he-IL" dirty="0" err="1"/>
                  <a:t>טאבלט</a:t>
                </a:r>
                <a:r>
                  <a:rPr lang="he-IL" dirty="0"/>
                  <a:t> ללא צורך באינטרנט.</a:t>
                </a:r>
              </a:p>
              <a:p>
                <a:pPr algn="r" rtl="1"/>
                <a:endParaRPr lang="en-US" dirty="0"/>
              </a:p>
              <a:p>
                <a:pPr algn="r" rt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he-IL" dirty="0"/>
                  <a:t>כיווני מחקר: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he-IL" dirty="0"/>
                  <a:t>אלגוריתם לזיהוי שגיאות עיניים.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he-IL" dirty="0"/>
                  <a:t>דרך לשליטה על מהירות המברשת.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he-IL" dirty="0"/>
                  <a:t>אלגוריתמים לצמצום שגיאות.</a:t>
                </a: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B3EC8B43-489A-4DF9-95F2-D67F166CB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085" y="1364792"/>
                <a:ext cx="11114201" cy="5356683"/>
              </a:xfrm>
              <a:blipFill>
                <a:blip r:embed="rId3"/>
                <a:stretch>
                  <a:fillRect t="-2048" r="-104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781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928B94B-313F-4E0F-A53A-97670E7AF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r"/>
            <a:r>
              <a:rPr lang="he-IL" b="1" u="sng" dirty="0"/>
              <a:t>תיעוד הפרויקט: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621AFC2-2F83-4F3C-8EB8-C347D9F7A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8/7/2024</a:t>
            </a:fld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C65530C8-8E1F-4578-B696-5DA0C30AE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3EC8B43-489A-4DF9-95F2-D67F166CB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41" y="1263192"/>
            <a:ext cx="11114201" cy="5356683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2400" dirty="0"/>
              <a:t>כל החומרים בפרויקט זה נמצאים ב - </a:t>
            </a:r>
            <a:r>
              <a:rPr lang="en-US" sz="2400" dirty="0"/>
              <a:t>Git-Hub</a:t>
            </a:r>
            <a:r>
              <a:rPr lang="he-IL" sz="2400" dirty="0"/>
              <a:t>, בקישור הבא: </a:t>
            </a:r>
            <a:r>
              <a:rPr lang="en-US" sz="2400" dirty="0"/>
              <a:t> </a:t>
            </a:r>
            <a:r>
              <a:rPr lang="en-US" sz="1200" dirty="0">
                <a:hlinkClick r:id="rId3"/>
              </a:rPr>
              <a:t>https://github.com/Lavi1212/Drawing_app_2/actions</a:t>
            </a:r>
            <a:endParaRPr lang="he-IL" sz="900" dirty="0"/>
          </a:p>
          <a:p>
            <a:pPr algn="r" rtl="1">
              <a:lnSpc>
                <a:spcPct val="150000"/>
              </a:lnSpc>
            </a:pPr>
            <a:r>
              <a:rPr lang="he-IL" sz="2400" dirty="0"/>
              <a:t>הקוד עצמו, עם שלושה קבצים: </a:t>
            </a:r>
            <a:r>
              <a:rPr lang="en-US" sz="2400" dirty="0"/>
              <a:t>JS, HTML, CSS</a:t>
            </a:r>
            <a:r>
              <a:rPr lang="he-IL" sz="2400" dirty="0"/>
              <a:t>.</a:t>
            </a:r>
            <a:endParaRPr lang="en-US" sz="2400" dirty="0"/>
          </a:p>
          <a:p>
            <a:pPr lvl="0" algn="r" rtl="1">
              <a:lnSpc>
                <a:spcPct val="150000"/>
              </a:lnSpc>
            </a:pPr>
            <a:r>
              <a:rPr lang="he-IL" sz="2400" dirty="0"/>
              <a:t>כל התמונות של האתר נמצאות תחת תיקיית </a:t>
            </a:r>
            <a:r>
              <a:rPr lang="en-US" sz="2400" dirty="0"/>
              <a:t>pictures</a:t>
            </a:r>
            <a:r>
              <a:rPr lang="he-IL" sz="2400" dirty="0"/>
              <a:t>.</a:t>
            </a:r>
            <a:endParaRPr lang="en-US" sz="2400" dirty="0"/>
          </a:p>
          <a:p>
            <a:pPr lvl="0" algn="r" rtl="1">
              <a:lnSpc>
                <a:spcPct val="100000"/>
              </a:lnSpc>
            </a:pPr>
            <a:r>
              <a:rPr lang="he-IL" sz="2400" dirty="0"/>
              <a:t>קיים קובץ </a:t>
            </a:r>
            <a:r>
              <a:rPr lang="en-US" sz="2400" dirty="0"/>
              <a:t> README.pptx </a:t>
            </a:r>
            <a:r>
              <a:rPr lang="he-IL" sz="2400" dirty="0"/>
              <a:t>תחת תיקיית </a:t>
            </a:r>
            <a:r>
              <a:rPr lang="en-US" sz="2400" dirty="0"/>
              <a:t>help</a:t>
            </a:r>
            <a:r>
              <a:rPr lang="he-IL" sz="2400" dirty="0"/>
              <a:t>, שמסביר על הפונקציות השונות, בשפה ברורה לכל משתמש שרוצה לעבוד עם האתר. בנוסף יש שם סרטון הסבר איך האתר עובד תחת השם </a:t>
            </a:r>
            <a:r>
              <a:rPr lang="en-US" sz="2400" dirty="0"/>
              <a:t>ExplainingVideo.mp</a:t>
            </a:r>
            <a:r>
              <a:rPr lang="he-IL" sz="2400" dirty="0"/>
              <a:t>.</a:t>
            </a:r>
          </a:p>
          <a:p>
            <a:pPr lvl="0" algn="r" rtl="1">
              <a:lnSpc>
                <a:spcPct val="150000"/>
              </a:lnSpc>
            </a:pPr>
            <a:r>
              <a:rPr lang="he-IL" sz="2400" dirty="0">
                <a:solidFill>
                  <a:srgbClr val="FF0000"/>
                </a:solidFill>
              </a:rPr>
              <a:t>כל תוצאות הניסויים תחת השם:</a:t>
            </a:r>
            <a:endParaRPr lang="en-US" sz="2400" dirty="0">
              <a:solidFill>
                <a:srgbClr val="FF0000"/>
              </a:solidFill>
            </a:endParaRPr>
          </a:p>
          <a:p>
            <a:pPr algn="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9965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 l="-1000" t="-1000" r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FE45FB1-0DA3-43F9-95D3-9EC5CB12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0263"/>
            <a:ext cx="10515600" cy="2305044"/>
          </a:xfrm>
        </p:spPr>
        <p:txBody>
          <a:bodyPr/>
          <a:lstStyle/>
          <a:p>
            <a:pPr algn="ctr"/>
            <a:r>
              <a:rPr lang="he-IL" b="1" u="sng" dirty="0"/>
              <a:t>תודה!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37C2C25-9C72-4C3D-8508-5758C605F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8/7/2024</a:t>
            </a:fld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63C6FA86-902B-4072-B9CA-0C193834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1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37953" y="606912"/>
            <a:ext cx="6702725" cy="575154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b="1" u="sng" dirty="0"/>
              <a:t>נושא הפרויקט:</a:t>
            </a:r>
            <a:endParaRPr lang="en-US" b="1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41376" y="1622446"/>
            <a:ext cx="10515600" cy="5235554"/>
          </a:xfrm>
        </p:spPr>
        <p:txBody>
          <a:bodyPr>
            <a:noAutofit/>
          </a:bodyPr>
          <a:lstStyle/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dirty="0"/>
              <a:t>מטרת העל של פרויקט זה, היא לאפשר לאנשים בעלי מוגבלויות מוטוריות להביע את עצמם דרך אומנות.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dirty="0"/>
              <a:t>אוכלוסייה זו, שהינה בעיקר חולי </a:t>
            </a:r>
            <a:r>
              <a:rPr lang="en-US" dirty="0"/>
              <a:t>ALS</a:t>
            </a:r>
            <a:r>
              <a:rPr lang="he-IL" dirty="0"/>
              <a:t> ותסמונת רט, הינה אוכלוסייה של אנשים שהיכולת המוטורית העיקרית (או היחידה) בגופן היא תזוזת העיניים.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dirty="0"/>
              <a:t>על אף הטכנולוגיה של תוכנת המיקוד מבט, היכולת לצייר עדיין אינה פשוטה כלל לרוב המשתמשים, עקב חוסר השליטה בתנועת העיניים והדיוק הנצרך לבצע ציורים.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dirty="0"/>
              <a:t>נתמקד בבניית אתר אשר מותאם לתוכנות מיקוד המבט, ויסייע למשתמש ליצור ציור בצורה עצמאית על ידי אלגוריתמים חדשניים. </a:t>
            </a:r>
          </a:p>
          <a:p>
            <a:pPr marL="0" indent="0" algn="r" rtl="1">
              <a:buNone/>
            </a:pPr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8/7/2024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z="2800" b="1" smtClean="0"/>
              <a:t>2</a:t>
            </a:fld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388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>
            <a:alphaModFix amt="3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075" y="365126"/>
            <a:ext cx="6702725" cy="575154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b="1" u="sng" dirty="0"/>
              <a:t>מוטיבציה ומטרות:</a:t>
            </a:r>
            <a:endParaRPr lang="en-US" b="1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49062"/>
            <a:ext cx="10515600" cy="5107288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Ø"/>
            </a:pPr>
            <a:r>
              <a:rPr lang="he-IL" dirty="0"/>
              <a:t>הקושי לצייר עם העיניים נובע מכמה סיבות:</a:t>
            </a:r>
          </a:p>
          <a:p>
            <a:pPr lvl="1" algn="r" rtl="1"/>
            <a:r>
              <a:rPr lang="he-IL" dirty="0"/>
              <a:t>תנועות "סקאד" של העיניים.</a:t>
            </a:r>
          </a:p>
          <a:p>
            <a:pPr lvl="1" algn="r" rtl="1"/>
            <a:r>
              <a:rPr lang="he-IL" dirty="0"/>
              <a:t>קפיצת עיניים בלתי נשלטת לגורם שזז (תנועת מברשת).</a:t>
            </a:r>
          </a:p>
          <a:p>
            <a:pPr lvl="1" algn="r" rtl="1"/>
            <a:r>
              <a:rPr lang="he-IL" dirty="0"/>
              <a:t>היכולת לצייר דורשת גורם מכווין וגורם מצייר.</a:t>
            </a:r>
          </a:p>
          <a:p>
            <a:pPr lvl="1" algn="r" rtl="1"/>
            <a:r>
              <a:rPr lang="he-IL" dirty="0"/>
              <a:t>חוסר דיוק של מערכת המיקוד מבט.</a:t>
            </a:r>
          </a:p>
          <a:p>
            <a:pPr lvl="2" algn="r" rtl="1"/>
            <a:endParaRPr lang="he-IL" dirty="0"/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dirty="0"/>
              <a:t>מטרות הפרויקט:</a:t>
            </a:r>
          </a:p>
          <a:p>
            <a:pPr lvl="1" algn="r" rtl="1"/>
            <a:r>
              <a:rPr lang="he-IL" dirty="0"/>
              <a:t>שיפור יכולת ציור מדויק על ידי העיניים.</a:t>
            </a:r>
          </a:p>
          <a:p>
            <a:pPr lvl="1" algn="r" rtl="1"/>
            <a:r>
              <a:rPr lang="he-IL" dirty="0"/>
              <a:t>שימוש בדרכים נוספות שהינן פחות מדויקות ליצירת אומנות.</a:t>
            </a:r>
          </a:p>
          <a:p>
            <a:pPr lvl="1" algn="r" rtl="1"/>
            <a:r>
              <a:rPr lang="he-IL" dirty="0"/>
              <a:t>בניית אתר שיהיה מותאם לשימוש במערכת מיקוד מבט ויהיה נח לשימוש.</a:t>
            </a:r>
          </a:p>
          <a:p>
            <a:pPr lvl="1" algn="r" rtl="1"/>
            <a:r>
              <a:rPr lang="he-IL" dirty="0"/>
              <a:t>אופציה לשמירת נתוני העיניים במהלך הציור להמשך מחקר.</a:t>
            </a:r>
          </a:p>
          <a:p>
            <a:pPr lvl="1" algn="r" rtl="1"/>
            <a:endParaRPr lang="he-IL" dirty="0"/>
          </a:p>
          <a:p>
            <a:pPr marL="0" indent="0" algn="r" rtl="1">
              <a:buNone/>
            </a:pPr>
            <a:endParaRPr lang="he-IL" dirty="0"/>
          </a:p>
          <a:p>
            <a:pPr algn="r" rtl="1"/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-822158" y="6356350"/>
            <a:ext cx="2743200" cy="365125"/>
          </a:xfrm>
        </p:spPr>
        <p:txBody>
          <a:bodyPr/>
          <a:lstStyle/>
          <a:p>
            <a:pPr algn="r" rtl="1"/>
            <a:fld id="{EF352739-273F-4728-8B1A-480EEBF683AC}" type="datetime1">
              <a:rPr lang="en-US" smtClean="0"/>
              <a:pPr algn="r" rtl="1"/>
              <a:t>8/7/2024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939913" y="6300007"/>
            <a:ext cx="827773" cy="365125"/>
          </a:xfrm>
        </p:spPr>
        <p:txBody>
          <a:bodyPr/>
          <a:lstStyle/>
          <a:p>
            <a:pPr algn="l" rtl="1"/>
            <a:fld id="{397A11E8-8F25-49C3-8F7D-865FECFDFD18}" type="slidenum">
              <a:rPr lang="en-US" sz="2800" b="1" smtClean="0"/>
              <a:pPr algn="l" rtl="1"/>
              <a:t>3</a:t>
            </a:fld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48912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 l="-8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99456" y="1015885"/>
            <a:ext cx="3973723" cy="575154"/>
          </a:xfrm>
        </p:spPr>
        <p:txBody>
          <a:bodyPr>
            <a:noAutofit/>
          </a:bodyPr>
          <a:lstStyle/>
          <a:p>
            <a:pPr algn="r" rtl="1"/>
            <a:r>
              <a:rPr lang="he-IL" sz="4000" b="1" u="sng" dirty="0"/>
              <a:t>שיטות ומימוש:</a:t>
            </a:r>
            <a:endParaRPr lang="en-US" sz="4000" b="1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6824" y="1666643"/>
            <a:ext cx="10515600" cy="5191357"/>
          </a:xfrm>
        </p:spPr>
        <p:txBody>
          <a:bodyPr>
            <a:normAutofit/>
          </a:bodyPr>
          <a:lstStyle/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sz="2400" dirty="0"/>
              <a:t>אתר פתוח לכל שנבנה בעזרת התוכנות:</a:t>
            </a:r>
            <a:br>
              <a:rPr lang="en-US" sz="2400" dirty="0"/>
            </a:br>
            <a:r>
              <a:rPr lang="en-US" sz="2400" dirty="0"/>
              <a:t>HTML,CSS,JS</a:t>
            </a:r>
            <a:endParaRPr lang="he-IL" sz="2400" dirty="0"/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sz="2400" dirty="0"/>
              <a:t>כפתורים גדולים שלא ידרשו דיוק גבוה מדי. 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sz="2400" dirty="0"/>
              <a:t>אופציה של 'לחיצת שהייה'.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sz="2400" dirty="0"/>
              <a:t>שיפור יכולת הציור בעזרת טכניקת 'המצפן'.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sz="2400" dirty="0"/>
              <a:t>אפשרויות למילוי </a:t>
            </a:r>
            <a:r>
              <a:rPr lang="he-IL" sz="2400" dirty="0" err="1"/>
              <a:t>קנבסים</a:t>
            </a:r>
            <a:r>
              <a:rPr lang="he-IL" sz="2400" dirty="0"/>
              <a:t> נבחרים.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sz="2400" dirty="0"/>
              <a:t>הוספת מוזיקה שונה לצורך אינדיקציה.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sz="2400" dirty="0"/>
              <a:t>אפשרויות שונות של הגדרות שניתנות לשינוי על ידי המשתמש.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he-IL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-798095" y="6310311"/>
            <a:ext cx="2743200" cy="365125"/>
          </a:xfrm>
        </p:spPr>
        <p:txBody>
          <a:bodyPr/>
          <a:lstStyle/>
          <a:p>
            <a:pPr algn="r" rtl="1"/>
            <a:fld id="{EF352739-273F-4728-8B1A-480EEBF683AC}" type="datetime1">
              <a:rPr lang="en-US" smtClean="0"/>
              <a:pPr algn="r" rtl="1"/>
              <a:t>8/7/2024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26541" y="6310312"/>
            <a:ext cx="812533" cy="365124"/>
          </a:xfrm>
        </p:spPr>
        <p:txBody>
          <a:bodyPr/>
          <a:lstStyle/>
          <a:p>
            <a:pPr algn="l" rtl="1"/>
            <a:fld id="{397A11E8-8F25-49C3-8F7D-865FECFDFD18}" type="slidenum">
              <a:rPr lang="en-US" sz="2800" b="1" smtClean="0"/>
              <a:pPr algn="l" rtl="1"/>
              <a:t>4</a:t>
            </a:fld>
            <a:endParaRPr lang="en-US" sz="2800" b="1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C14F3A69-144F-46B8-9AA1-A992FECD6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576" y="2091992"/>
            <a:ext cx="1771182" cy="174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3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075" y="365126"/>
            <a:ext cx="6702725" cy="575154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dirty="0"/>
              <a:t>דיאגרמת בלוקים: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-168235" y="6173785"/>
            <a:ext cx="2743200" cy="365125"/>
          </a:xfrm>
        </p:spPr>
        <p:txBody>
          <a:bodyPr/>
          <a:lstStyle/>
          <a:p>
            <a:pPr algn="r" rtl="1"/>
            <a:fld id="{EF352739-273F-4728-8B1A-480EEBF683AC}" type="datetime1">
              <a:rPr lang="en-US" smtClean="0"/>
              <a:pPr algn="r" rtl="1"/>
              <a:t>8/7/2024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51225" y="6356348"/>
            <a:ext cx="2743200" cy="365125"/>
          </a:xfrm>
        </p:spPr>
        <p:txBody>
          <a:bodyPr/>
          <a:lstStyle/>
          <a:p>
            <a:pPr algn="l" rtl="1"/>
            <a:fld id="{397A11E8-8F25-49C3-8F7D-865FECFDFD18}" type="slidenum">
              <a:rPr lang="en-US" sz="2800" b="1" smtClean="0"/>
              <a:pPr algn="l" rtl="1"/>
              <a:t>5</a:t>
            </a:fld>
            <a:endParaRPr lang="en-US" sz="2800" b="1" dirty="0"/>
          </a:p>
        </p:txBody>
      </p: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DE1504BC-9AA7-4892-8E82-CBF1830022A2}"/>
              </a:ext>
            </a:extLst>
          </p:cNvPr>
          <p:cNvGrpSpPr/>
          <p:nvPr/>
        </p:nvGrpSpPr>
        <p:grpSpPr>
          <a:xfrm>
            <a:off x="1902303" y="1158296"/>
            <a:ext cx="8778835" cy="4980035"/>
            <a:chOff x="0" y="0"/>
            <a:chExt cx="4547870" cy="2858135"/>
          </a:xfrm>
        </p:grpSpPr>
        <p:pic>
          <p:nvPicPr>
            <p:cNvPr id="16" name="תמונה 15">
              <a:extLst>
                <a:ext uri="{FF2B5EF4-FFF2-40B4-BE49-F238E27FC236}">
                  <a16:creationId xmlns:a16="http://schemas.microsoft.com/office/drawing/2014/main" id="{E59F6636-11FD-4E79-AC74-A87246498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47870" cy="2858135"/>
            </a:xfrm>
            <a:prstGeom prst="rect">
              <a:avLst/>
            </a:prstGeom>
          </p:spPr>
        </p:pic>
        <p:cxnSp>
          <p:nvCxnSpPr>
            <p:cNvPr id="17" name="מחבר חץ ישר 16">
              <a:extLst>
                <a:ext uri="{FF2B5EF4-FFF2-40B4-BE49-F238E27FC236}">
                  <a16:creationId xmlns:a16="http://schemas.microsoft.com/office/drawing/2014/main" id="{E42378AD-40A2-4CC3-9404-FB2109BB7661}"/>
                </a:ext>
              </a:extLst>
            </p:cNvPr>
            <p:cNvCxnSpPr/>
            <p:nvPr/>
          </p:nvCxnSpPr>
          <p:spPr>
            <a:xfrm>
              <a:off x="1709531" y="516834"/>
              <a:ext cx="0" cy="341906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8003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 l="-6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78413" y="940280"/>
            <a:ext cx="6702725" cy="575154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b="1" u="sng" dirty="0"/>
              <a:t>צביעה:</a:t>
            </a:r>
            <a:endParaRPr lang="en-US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-168235" y="6173785"/>
            <a:ext cx="2743200" cy="365125"/>
          </a:xfrm>
        </p:spPr>
        <p:txBody>
          <a:bodyPr/>
          <a:lstStyle/>
          <a:p>
            <a:pPr algn="r" rtl="1"/>
            <a:fld id="{EF352739-273F-4728-8B1A-480EEBF683AC}" type="datetime1">
              <a:rPr lang="en-US" smtClean="0"/>
              <a:pPr algn="r" rtl="1"/>
              <a:t>8/7/2024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51225" y="6356348"/>
            <a:ext cx="2743200" cy="365125"/>
          </a:xfrm>
        </p:spPr>
        <p:txBody>
          <a:bodyPr/>
          <a:lstStyle/>
          <a:p>
            <a:pPr algn="l" rtl="1"/>
            <a:fld id="{397A11E8-8F25-49C3-8F7D-865FECFDFD18}" type="slidenum">
              <a:rPr lang="en-US" sz="2800" b="1" smtClean="0"/>
              <a:pPr algn="l" rtl="1"/>
              <a:t>6</a:t>
            </a:fld>
            <a:endParaRPr lang="en-US" sz="2800" b="1" dirty="0"/>
          </a:p>
        </p:txBody>
      </p: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DE1504BC-9AA7-4892-8E82-CBF1830022A2}"/>
              </a:ext>
            </a:extLst>
          </p:cNvPr>
          <p:cNvGrpSpPr/>
          <p:nvPr/>
        </p:nvGrpSpPr>
        <p:grpSpPr>
          <a:xfrm>
            <a:off x="0" y="0"/>
            <a:ext cx="3978413" cy="2187019"/>
            <a:chOff x="0" y="0"/>
            <a:chExt cx="4547870" cy="2858135"/>
          </a:xfrm>
        </p:grpSpPr>
        <p:pic>
          <p:nvPicPr>
            <p:cNvPr id="16" name="תמונה 15">
              <a:extLst>
                <a:ext uri="{FF2B5EF4-FFF2-40B4-BE49-F238E27FC236}">
                  <a16:creationId xmlns:a16="http://schemas.microsoft.com/office/drawing/2014/main" id="{E59F6636-11FD-4E79-AC74-A87246498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47870" cy="2858135"/>
            </a:xfrm>
            <a:prstGeom prst="rect">
              <a:avLst/>
            </a:prstGeom>
          </p:spPr>
        </p:pic>
        <p:cxnSp>
          <p:nvCxnSpPr>
            <p:cNvPr id="17" name="מחבר חץ ישר 16">
              <a:extLst>
                <a:ext uri="{FF2B5EF4-FFF2-40B4-BE49-F238E27FC236}">
                  <a16:creationId xmlns:a16="http://schemas.microsoft.com/office/drawing/2014/main" id="{E42378AD-40A2-4CC3-9404-FB2109BB7661}"/>
                </a:ext>
              </a:extLst>
            </p:cNvPr>
            <p:cNvCxnSpPr/>
            <p:nvPr/>
          </p:nvCxnSpPr>
          <p:spPr>
            <a:xfrm>
              <a:off x="1709531" y="516834"/>
              <a:ext cx="0" cy="341906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אליפסה 1">
            <a:extLst>
              <a:ext uri="{FF2B5EF4-FFF2-40B4-BE49-F238E27FC236}">
                <a16:creationId xmlns:a16="http://schemas.microsoft.com/office/drawing/2014/main" id="{F7E4F96C-C0AC-48D3-8BEB-D81404E5466C}"/>
              </a:ext>
            </a:extLst>
          </p:cNvPr>
          <p:cNvSpPr/>
          <p:nvPr/>
        </p:nvSpPr>
        <p:spPr>
          <a:xfrm>
            <a:off x="2853475" y="31759"/>
            <a:ext cx="1086927" cy="6253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.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174190B-B136-432A-A4D1-8D23D0520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0471" y="1562569"/>
            <a:ext cx="2743200" cy="3729228"/>
          </a:xfrm>
        </p:spPr>
        <p:txBody>
          <a:bodyPr>
            <a:normAutofit lnSpcReduction="10000"/>
          </a:bodyPr>
          <a:lstStyle/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dirty="0"/>
              <a:t>שימוש ב-</a:t>
            </a:r>
            <a:r>
              <a:rPr lang="en-US" dirty="0"/>
              <a:t>Flood’ ‘Fill</a:t>
            </a:r>
            <a:r>
              <a:rPr lang="he-IL" dirty="0"/>
              <a:t> לזיהוי צבע שונה.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dirty="0"/>
              <a:t>אפשרויות לזום אין וזום אאוט.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dirty="0"/>
              <a:t>יכולת לשנות</a:t>
            </a:r>
            <a:br>
              <a:rPr lang="en-US" dirty="0"/>
            </a:br>
            <a:r>
              <a:rPr lang="he-IL" dirty="0"/>
              <a:t> את גודל ה-</a:t>
            </a:r>
            <a:r>
              <a:rPr lang="en-US" dirty="0"/>
              <a:t>Threshold</a:t>
            </a:r>
            <a:r>
              <a:rPr lang="he-IL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F0937-58D0-45A9-9B5C-1A9C46BB17A6}"/>
              </a:ext>
            </a:extLst>
          </p:cNvPr>
          <p:cNvSpPr txBox="1"/>
          <p:nvPr/>
        </p:nvSpPr>
        <p:spPr>
          <a:xfrm>
            <a:off x="1606931" y="3885905"/>
            <a:ext cx="299720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914400" lvl="1" indent="-457200" algn="r" rtl="1">
              <a:buFont typeface="Wingdings" panose="05000000000000000000" pitchFamily="2" charset="2"/>
              <a:buChar char="Ø"/>
            </a:pPr>
            <a:r>
              <a:rPr lang="he-IL" sz="2800" dirty="0"/>
              <a:t>רמות צביעה שונות בהגדרות.</a:t>
            </a:r>
          </a:p>
        </p:txBody>
      </p: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8EEDF476-56B2-4827-BCF3-B75E7A4A1863}"/>
              </a:ext>
            </a:extLst>
          </p:cNvPr>
          <p:cNvCxnSpPr>
            <a:cxnSpLocks/>
          </p:cNvCxnSpPr>
          <p:nvPr/>
        </p:nvCxnSpPr>
        <p:spPr>
          <a:xfrm flipH="1">
            <a:off x="771133" y="4546704"/>
            <a:ext cx="1917992" cy="42613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458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 amt="9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hatsApp Video 2024-08-05 at 17.27.26">
            <a:hlinkClick r:id="" action="ppaction://media"/>
            <a:extLst>
              <a:ext uri="{FF2B5EF4-FFF2-40B4-BE49-F238E27FC236}">
                <a16:creationId xmlns:a16="http://schemas.microsoft.com/office/drawing/2014/main" id="{DC91F7D8-62A5-4CF2-8B50-B793166016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41546"/>
            <a:ext cx="8610600" cy="6899546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F325CC6-87CA-487B-BAE7-997FA010D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0" y="250825"/>
            <a:ext cx="2832100" cy="1325563"/>
          </a:xfrm>
        </p:spPr>
        <p:txBody>
          <a:bodyPr/>
          <a:lstStyle/>
          <a:p>
            <a:pPr algn="ctr"/>
            <a:r>
              <a:rPr lang="he-IL" b="1" u="sng" dirty="0"/>
              <a:t>הדגמה - צביעה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029589E-C8B0-45E4-A290-8085DAF60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8/7/2024</a:t>
            </a:fld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9F5BCCF3-5EBC-4BA9-A4F1-99893D203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1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48500" y="1085085"/>
            <a:ext cx="6702725" cy="575154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b="1" u="sng" dirty="0"/>
              <a:t>ציור – שיטת ה'מצפן':</a:t>
            </a:r>
            <a:endParaRPr lang="en-US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-168235" y="6173785"/>
            <a:ext cx="2743200" cy="365125"/>
          </a:xfrm>
        </p:spPr>
        <p:txBody>
          <a:bodyPr/>
          <a:lstStyle/>
          <a:p>
            <a:pPr algn="r" rtl="1"/>
            <a:fld id="{EF352739-273F-4728-8B1A-480EEBF683AC}" type="datetime1">
              <a:rPr lang="en-US" smtClean="0"/>
              <a:pPr algn="r" rtl="1"/>
              <a:t>8/7/2024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51225" y="6356348"/>
            <a:ext cx="2743200" cy="365125"/>
          </a:xfrm>
        </p:spPr>
        <p:txBody>
          <a:bodyPr/>
          <a:lstStyle/>
          <a:p>
            <a:pPr algn="l" rtl="1"/>
            <a:fld id="{397A11E8-8F25-49C3-8F7D-865FECFDFD18}" type="slidenum">
              <a:rPr lang="en-US" sz="2800" b="1" smtClean="0"/>
              <a:pPr algn="l" rtl="1"/>
              <a:t>8</a:t>
            </a:fld>
            <a:endParaRPr lang="en-US" sz="2800" b="1" dirty="0"/>
          </a:p>
        </p:txBody>
      </p: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DE1504BC-9AA7-4892-8E82-CBF1830022A2}"/>
              </a:ext>
            </a:extLst>
          </p:cNvPr>
          <p:cNvGrpSpPr/>
          <p:nvPr/>
        </p:nvGrpSpPr>
        <p:grpSpPr>
          <a:xfrm>
            <a:off x="0" y="0"/>
            <a:ext cx="3848500" cy="2273300"/>
            <a:chOff x="0" y="0"/>
            <a:chExt cx="4547870" cy="2858135"/>
          </a:xfrm>
        </p:grpSpPr>
        <p:pic>
          <p:nvPicPr>
            <p:cNvPr id="16" name="תמונה 15">
              <a:extLst>
                <a:ext uri="{FF2B5EF4-FFF2-40B4-BE49-F238E27FC236}">
                  <a16:creationId xmlns:a16="http://schemas.microsoft.com/office/drawing/2014/main" id="{E59F6636-11FD-4E79-AC74-A87246498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47870" cy="2858135"/>
            </a:xfrm>
            <a:prstGeom prst="rect">
              <a:avLst/>
            </a:prstGeom>
          </p:spPr>
        </p:pic>
        <p:cxnSp>
          <p:nvCxnSpPr>
            <p:cNvPr id="17" name="מחבר חץ ישר 16">
              <a:extLst>
                <a:ext uri="{FF2B5EF4-FFF2-40B4-BE49-F238E27FC236}">
                  <a16:creationId xmlns:a16="http://schemas.microsoft.com/office/drawing/2014/main" id="{E42378AD-40A2-4CC3-9404-FB2109BB7661}"/>
                </a:ext>
              </a:extLst>
            </p:cNvPr>
            <p:cNvCxnSpPr/>
            <p:nvPr/>
          </p:nvCxnSpPr>
          <p:spPr>
            <a:xfrm>
              <a:off x="1709531" y="516834"/>
              <a:ext cx="0" cy="341906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אליפסה 1">
            <a:extLst>
              <a:ext uri="{FF2B5EF4-FFF2-40B4-BE49-F238E27FC236}">
                <a16:creationId xmlns:a16="http://schemas.microsoft.com/office/drawing/2014/main" id="{F7E4F96C-C0AC-48D3-8BEB-D81404E5466C}"/>
              </a:ext>
            </a:extLst>
          </p:cNvPr>
          <p:cNvSpPr/>
          <p:nvPr/>
        </p:nvSpPr>
        <p:spPr>
          <a:xfrm>
            <a:off x="1006775" y="585931"/>
            <a:ext cx="851522" cy="5751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CD5A6AD4-C3BC-49A6-9936-E6AF0F7FC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459" y="1689641"/>
            <a:ext cx="6199943" cy="3729228"/>
          </a:xfrm>
        </p:spPr>
        <p:txBody>
          <a:bodyPr>
            <a:normAutofit/>
          </a:bodyPr>
          <a:lstStyle/>
          <a:p>
            <a:pPr algn="r" rtl="1">
              <a:lnSpc>
                <a:spcPct val="100000"/>
              </a:lnSpc>
            </a:pPr>
            <a:r>
              <a:rPr lang="he-IL" dirty="0"/>
              <a:t>שליטה טובה יותר במברשת.</a:t>
            </a:r>
          </a:p>
          <a:p>
            <a:pPr algn="r" rtl="1">
              <a:lnSpc>
                <a:spcPct val="100000"/>
              </a:lnSpc>
            </a:pPr>
            <a:r>
              <a:rPr lang="he-IL" dirty="0"/>
              <a:t>דיוק גבוה יותר.</a:t>
            </a:r>
          </a:p>
          <a:p>
            <a:pPr algn="r" rtl="1">
              <a:lnSpc>
                <a:spcPct val="100000"/>
              </a:lnSpc>
            </a:pPr>
            <a:r>
              <a:rPr lang="he-IL" dirty="0"/>
              <a:t>שימוש בממוצע</a:t>
            </a:r>
            <a:br>
              <a:rPr lang="en-US" dirty="0"/>
            </a:br>
            <a:r>
              <a:rPr lang="he-IL" dirty="0"/>
              <a:t>להורדת שגיאות.</a:t>
            </a:r>
          </a:p>
          <a:p>
            <a:pPr algn="r" rtl="1">
              <a:lnSpc>
                <a:spcPct val="100000"/>
              </a:lnSpc>
            </a:pPr>
            <a:r>
              <a:rPr lang="he-IL" dirty="0"/>
              <a:t>פתרון בעיית</a:t>
            </a:r>
            <a:br>
              <a:rPr lang="en-US" dirty="0"/>
            </a:br>
            <a:r>
              <a:rPr lang="he-IL" dirty="0"/>
              <a:t> 'זנב המברשת'.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27694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>
            <a:extLst>
              <a:ext uri="{FF2B5EF4-FFF2-40B4-BE49-F238E27FC236}">
                <a16:creationId xmlns:a16="http://schemas.microsoft.com/office/drawing/2014/main" id="{0126160F-55AA-4412-95BA-043CEFC70007}"/>
              </a:ext>
            </a:extLst>
          </p:cNvPr>
          <p:cNvSpPr/>
          <p:nvPr/>
        </p:nvSpPr>
        <p:spPr>
          <a:xfrm>
            <a:off x="1257300" y="1660239"/>
            <a:ext cx="3086501" cy="2848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48500" y="1085085"/>
            <a:ext cx="6702725" cy="575154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b="1" u="sng" dirty="0"/>
              <a:t>ציור – שיטת ה'מצפן' (המשך):</a:t>
            </a:r>
            <a:endParaRPr lang="en-US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-168235" y="6173785"/>
            <a:ext cx="2743200" cy="365125"/>
          </a:xfrm>
        </p:spPr>
        <p:txBody>
          <a:bodyPr/>
          <a:lstStyle/>
          <a:p>
            <a:pPr algn="r" rtl="1"/>
            <a:fld id="{EF352739-273F-4728-8B1A-480EEBF683AC}" type="datetime1">
              <a:rPr lang="en-US" smtClean="0"/>
              <a:pPr algn="r" rtl="1"/>
              <a:t>8/7/2024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51225" y="6356348"/>
            <a:ext cx="2743200" cy="365125"/>
          </a:xfrm>
        </p:spPr>
        <p:txBody>
          <a:bodyPr/>
          <a:lstStyle/>
          <a:p>
            <a:pPr algn="l" rtl="1"/>
            <a:fld id="{397A11E8-8F25-49C3-8F7D-865FECFDFD18}" type="slidenum">
              <a:rPr lang="en-US" sz="2800" b="1" smtClean="0"/>
              <a:pPr algn="l" rtl="1"/>
              <a:t>9</a:t>
            </a:fld>
            <a:endParaRPr lang="en-US" sz="2800" b="1" dirty="0"/>
          </a:p>
        </p:txBody>
      </p: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DE1504BC-9AA7-4892-8E82-CBF1830022A2}"/>
              </a:ext>
            </a:extLst>
          </p:cNvPr>
          <p:cNvGrpSpPr/>
          <p:nvPr/>
        </p:nvGrpSpPr>
        <p:grpSpPr>
          <a:xfrm>
            <a:off x="-49998" y="-51565"/>
            <a:ext cx="2925420" cy="1711804"/>
            <a:chOff x="0" y="0"/>
            <a:chExt cx="4547870" cy="2858135"/>
          </a:xfrm>
        </p:grpSpPr>
        <p:pic>
          <p:nvPicPr>
            <p:cNvPr id="16" name="תמונה 15">
              <a:extLst>
                <a:ext uri="{FF2B5EF4-FFF2-40B4-BE49-F238E27FC236}">
                  <a16:creationId xmlns:a16="http://schemas.microsoft.com/office/drawing/2014/main" id="{E59F6636-11FD-4E79-AC74-A87246498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47870" cy="2858135"/>
            </a:xfrm>
            <a:prstGeom prst="rect">
              <a:avLst/>
            </a:prstGeom>
          </p:spPr>
        </p:pic>
        <p:cxnSp>
          <p:nvCxnSpPr>
            <p:cNvPr id="17" name="מחבר חץ ישר 16">
              <a:extLst>
                <a:ext uri="{FF2B5EF4-FFF2-40B4-BE49-F238E27FC236}">
                  <a16:creationId xmlns:a16="http://schemas.microsoft.com/office/drawing/2014/main" id="{E42378AD-40A2-4CC3-9404-FB2109BB7661}"/>
                </a:ext>
              </a:extLst>
            </p:cNvPr>
            <p:cNvCxnSpPr/>
            <p:nvPr/>
          </p:nvCxnSpPr>
          <p:spPr>
            <a:xfrm>
              <a:off x="1709531" y="516834"/>
              <a:ext cx="0" cy="341906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אליפסה 1">
            <a:extLst>
              <a:ext uri="{FF2B5EF4-FFF2-40B4-BE49-F238E27FC236}">
                <a16:creationId xmlns:a16="http://schemas.microsoft.com/office/drawing/2014/main" id="{F7E4F96C-C0AC-48D3-8BEB-D81404E5466C}"/>
              </a:ext>
            </a:extLst>
          </p:cNvPr>
          <p:cNvSpPr/>
          <p:nvPr/>
        </p:nvSpPr>
        <p:spPr>
          <a:xfrm>
            <a:off x="710532" y="807532"/>
            <a:ext cx="659400" cy="5179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970AAB35-4571-4E29-9A94-93A297A093E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427" y="2034788"/>
            <a:ext cx="5821748" cy="19692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CB110759-3421-41CC-911A-DEBFF370D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1713" y="4077826"/>
                <a:ext cx="7718771" cy="13234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1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he-IL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∆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&lt;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𝑇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𝑟𝑒𝑠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𝑜𝑙𝑑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: 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𝑛𝑜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𝑑𝑟𝑎𝑤𝑖𝑛𝑔</m:t>
                      </m:r>
                    </m:oMath>
                    <m:oMath xmlns:m="http://schemas.openxmlformats.org/officeDocument/2006/math">
                      <m:r>
                        <a:rPr kumimoji="0" lang="he-IL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∆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≥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𝑇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𝑟𝑒𝑠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𝑜𝑙𝑑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: 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𝐷𝑟𝑎𝑤𝑖𝑛𝑔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𝑖𝑛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𝑔𝑎𝑧𝑒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𝑑𝑖𝑟𝑒𝑐𝑡𝑖𝑜𝑛</m:t>
                      </m:r>
                    </m:oMath>
                    <m:oMath xmlns:m="http://schemas.openxmlformats.org/officeDocument/2006/math">
                      <m:r>
                        <a:rPr kumimoji="0" lang="he-IL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∆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≥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5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⋅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𝑇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𝑟𝑒𝑠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𝑜𝑙𝑑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: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𝑛𝑜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𝑑𝑟𝑎𝑤𝑖𝑛𝑔</m:t>
                      </m:r>
                    </m:oMath>
                  </m:oMathPara>
                </a14:m>
                <a:endParaRPr kumimoji="0" lang="en-US" altLang="he-IL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ctr" defTabSz="914400" rtl="1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𝑊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𝑒𝑟𝑒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∆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𝑖𝑠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𝑑𝑖𝑠𝑡𝑎𝑛𝑐𝑒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𝑓𝑟𝑜𝑚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𝑏𝑟𝑢𝑠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𝑝𝑜𝑖𝑛𝑡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𝑡𝑜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𝑔𝑎𝑧𝑒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𝑝𝑜𝑖𝑛𝑡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𝑚𝑒𝑑𝑖𝑎𝑛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kumimoji="0" lang="en-US" altLang="he-IL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CB110759-3421-41CC-911A-DEBFF370D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1713" y="4077826"/>
                <a:ext cx="7718771" cy="1323439"/>
              </a:xfrm>
              <a:prstGeom prst="rect">
                <a:avLst/>
              </a:prstGeom>
              <a:blipFill>
                <a:blip r:embed="rId6"/>
                <a:stretch>
                  <a:fillRect r="-5371" b="-41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837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</TotalTime>
  <Words>778</Words>
  <Application>Microsoft Office PowerPoint</Application>
  <PresentationFormat>מסך רחב</PresentationFormat>
  <Paragraphs>131</Paragraphs>
  <Slides>19</Slides>
  <Notes>0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Developing an eye-movement controlled art program for research</vt:lpstr>
      <vt:lpstr>נושא הפרויקט:</vt:lpstr>
      <vt:lpstr>מוטיבציה ומטרות:</vt:lpstr>
      <vt:lpstr>שיטות ומימוש:</vt:lpstr>
      <vt:lpstr>דיאגרמת בלוקים:</vt:lpstr>
      <vt:lpstr>צביעה:</vt:lpstr>
      <vt:lpstr>הדגמה - צביעה</vt:lpstr>
      <vt:lpstr>ציור – שיטת ה'מצפן':</vt:lpstr>
      <vt:lpstr>ציור – שיטת ה'מצפן' (המשך):</vt:lpstr>
      <vt:lpstr>הדגמה - ציור</vt:lpstr>
      <vt:lpstr>מצגת של PowerPoint‏</vt:lpstr>
      <vt:lpstr>הדגמה באתר: https://lavi1212.github.io/Drawing_app_2/</vt:lpstr>
      <vt:lpstr>תוצאות ומסקנות:</vt:lpstr>
      <vt:lpstr>מבחן MOS</vt:lpstr>
      <vt:lpstr>תוצאות ומסקנות - המשך:</vt:lpstr>
      <vt:lpstr>מבחן SUS</vt:lpstr>
      <vt:lpstr>הצעות להמשך:</vt:lpstr>
      <vt:lpstr>תיעוד הפרויקט:</vt:lpstr>
      <vt:lpstr>תודה!</vt:lpstr>
    </vt:vector>
  </TitlesOfParts>
  <Company>TAU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Fainguelernt</dc:creator>
  <cp:lastModifiedBy>Lavi Stamler</cp:lastModifiedBy>
  <cp:revision>170</cp:revision>
  <dcterms:created xsi:type="dcterms:W3CDTF">2021-12-15T06:30:50Z</dcterms:created>
  <dcterms:modified xsi:type="dcterms:W3CDTF">2024-08-06T21:54:04Z</dcterms:modified>
</cp:coreProperties>
</file>